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90" y="8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4/11/2020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moyapobeda.ru/zhizn-detej-vo-vremya-velikoj-otechestvennoj-vojny.html#post/0" TargetMode="External"/><Relationship Id="rId3" Type="http://schemas.openxmlformats.org/officeDocument/2006/relationships/hyperlink" Target="https://www.yaklass.ru/materiali?mode=lsntheme&amp;subid=60&amp;themeid=166" TargetMode="External"/><Relationship Id="rId7" Type="http://schemas.openxmlformats.org/officeDocument/2006/relationships/hyperlink" Target="https://histrf.ru/lenta-vremeni/event/view/nachalo-blokady-lieninghrada" TargetMode="External"/><Relationship Id="rId2" Type="http://schemas.openxmlformats.org/officeDocument/2006/relationships/hyperlink" Target="https://histrf.ru/biblioteka/articles/vielikaia-otiechiestviennaia-voina" TargetMode="External"/><Relationship Id="rId1" Type="http://schemas.openxmlformats.org/officeDocument/2006/relationships/slideLayout" Target="../slideLayouts/slideLayout2.xml"/><Relationship Id="rId6" Type="http://schemas.openxmlformats.org/officeDocument/2006/relationships/hyperlink" Target="https://zen.yandex.ru/media/id/5ac4cc76581669eb309d0772/kak-jili-liudi-vo-vremia-velikoi-otechestvennoi-voiny-5ac51253d7bf21a2c74f1b3e" TargetMode="External"/><Relationship Id="rId5" Type="http://schemas.openxmlformats.org/officeDocument/2006/relationships/hyperlink" Target="https://russian7.ru/post/glavnye-pobedy-krasnoy-armii/" TargetMode="External"/><Relationship Id="rId4" Type="http://schemas.openxmlformats.org/officeDocument/2006/relationships/hyperlink" Target="https://w.histrf.ru/articles/article/show/vielikaia_otiechiestviennaia_voin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Героические страницы истории России </a:t>
            </a:r>
            <a:endParaRPr lang="ru-RU" dirty="0"/>
          </a:p>
        </p:txBody>
      </p:sp>
      <p:sp>
        <p:nvSpPr>
          <p:cNvPr id="3" name="Подзаголовок 2"/>
          <p:cNvSpPr>
            <a:spLocks noGrp="1"/>
          </p:cNvSpPr>
          <p:nvPr>
            <p:ph type="subTitle" idx="1"/>
          </p:nvPr>
        </p:nvSpPr>
        <p:spPr/>
        <p:txBody>
          <a:bodyPr/>
          <a:lstStyle/>
          <a:p>
            <a:r>
              <a:rPr lang="ru-RU" dirty="0" err="1" smtClean="0"/>
              <a:t>Кобычевой</a:t>
            </a:r>
            <a:r>
              <a:rPr lang="ru-RU" dirty="0" smtClean="0"/>
              <a:t> Ксении 7в</a:t>
            </a:r>
            <a:endParaRPr lang="ru-RU" dirty="0"/>
          </a:p>
        </p:txBody>
      </p:sp>
    </p:spTree>
    <p:extLst>
      <p:ext uri="{BB962C8B-B14F-4D97-AF65-F5344CB8AC3E}">
        <p14:creationId xmlns:p14="http://schemas.microsoft.com/office/powerpoint/2010/main" val="1156279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911268" y="1418921"/>
            <a:ext cx="8915400" cy="3777622"/>
          </a:xfrm>
        </p:spPr>
        <p:txBody>
          <a:bodyPr>
            <a:normAutofit/>
          </a:bodyPr>
          <a:lstStyle/>
          <a:p>
            <a:r>
              <a:rPr lang="ru-RU" sz="2800" dirty="0" smtClean="0"/>
              <a:t>И наконец то закончилась это страшная пора 9 мая 1945 года и теперь всей Россией мы в этот день отмечаем День Победы</a:t>
            </a:r>
            <a:endParaRPr lang="ru-RU" sz="2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1724" y="3043826"/>
            <a:ext cx="5055921" cy="3488498"/>
          </a:xfrm>
          <a:prstGeom prst="rect">
            <a:avLst/>
          </a:prstGeom>
        </p:spPr>
      </p:pic>
    </p:spTree>
    <p:extLst>
      <p:ext uri="{BB962C8B-B14F-4D97-AF65-F5344CB8AC3E}">
        <p14:creationId xmlns:p14="http://schemas.microsoft.com/office/powerpoint/2010/main" val="3600637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Источники</a:t>
            </a:r>
            <a:endParaRPr lang="ru-RU" dirty="0"/>
          </a:p>
        </p:txBody>
      </p:sp>
      <p:sp>
        <p:nvSpPr>
          <p:cNvPr id="3" name="Объект 2"/>
          <p:cNvSpPr>
            <a:spLocks noGrp="1"/>
          </p:cNvSpPr>
          <p:nvPr>
            <p:ph idx="1"/>
          </p:nvPr>
        </p:nvSpPr>
        <p:spPr>
          <a:xfrm>
            <a:off x="1574604" y="1569928"/>
            <a:ext cx="8915400" cy="3777622"/>
          </a:xfrm>
        </p:spPr>
        <p:txBody>
          <a:bodyPr/>
          <a:lstStyle/>
          <a:p>
            <a:r>
              <a:rPr lang="en-US" dirty="0">
                <a:hlinkClick r:id="rId2"/>
              </a:rPr>
              <a:t>https://</a:t>
            </a:r>
            <a:r>
              <a:rPr lang="en-US" dirty="0" smtClean="0">
                <a:hlinkClick r:id="rId2"/>
              </a:rPr>
              <a:t>histrf.ru/biblioteka/articles/vielikaia-otiechiestviennaia-voina</a:t>
            </a:r>
            <a:endParaRPr lang="ru-RU" dirty="0" smtClean="0"/>
          </a:p>
          <a:p>
            <a:r>
              <a:rPr lang="en-US" dirty="0">
                <a:hlinkClick r:id="rId3"/>
              </a:rPr>
              <a:t>https://</a:t>
            </a:r>
            <a:r>
              <a:rPr lang="en-US" dirty="0" smtClean="0">
                <a:hlinkClick r:id="rId3"/>
              </a:rPr>
              <a:t>www.yaklass.ru/materiali?mode=lsntheme&amp;subid=60&amp;themeid=166</a:t>
            </a:r>
            <a:endParaRPr lang="ru-RU" dirty="0" smtClean="0"/>
          </a:p>
          <a:p>
            <a:r>
              <a:rPr lang="en-US" dirty="0">
                <a:hlinkClick r:id="rId4"/>
              </a:rPr>
              <a:t>https://</a:t>
            </a:r>
            <a:r>
              <a:rPr lang="en-US" dirty="0" smtClean="0">
                <a:hlinkClick r:id="rId4"/>
              </a:rPr>
              <a:t>w.histrf.ru/articles/article/show/vielikaia_otiechiestviennaia_voina</a:t>
            </a:r>
            <a:endParaRPr lang="ru-RU" dirty="0" smtClean="0"/>
          </a:p>
          <a:p>
            <a:r>
              <a:rPr lang="en-US" dirty="0">
                <a:hlinkClick r:id="rId5"/>
              </a:rPr>
              <a:t>https://russian7.ru/post/glavnye-pobedy-krasnoy-armii</a:t>
            </a:r>
            <a:r>
              <a:rPr lang="en-US" dirty="0" smtClean="0">
                <a:hlinkClick r:id="rId5"/>
              </a:rPr>
              <a:t>/</a:t>
            </a:r>
            <a:endParaRPr lang="ru-RU" dirty="0" smtClean="0"/>
          </a:p>
          <a:p>
            <a:r>
              <a:rPr lang="en-US" dirty="0">
                <a:hlinkClick r:id="rId6"/>
              </a:rPr>
              <a:t>https://</a:t>
            </a:r>
            <a:r>
              <a:rPr lang="en-US" dirty="0" smtClean="0">
                <a:hlinkClick r:id="rId6"/>
              </a:rPr>
              <a:t>zen.yandex.ru/media/id/5ac4cc76581669eb309d0772/kak-jili-liudi-vo-vremia-velikoi-otechestvennoi-voiny-5ac51253d7bf21a2c74f1b3e</a:t>
            </a:r>
            <a:endParaRPr lang="ru-RU" dirty="0" smtClean="0"/>
          </a:p>
          <a:p>
            <a:r>
              <a:rPr lang="en-US" dirty="0">
                <a:hlinkClick r:id="rId7"/>
              </a:rPr>
              <a:t>https://</a:t>
            </a:r>
            <a:r>
              <a:rPr lang="en-US" dirty="0" smtClean="0">
                <a:hlinkClick r:id="rId7"/>
              </a:rPr>
              <a:t>histrf.ru/lenta-vremeni/event/view/nachalo-blokady-lieninghrada</a:t>
            </a:r>
            <a:endParaRPr lang="ru-RU" dirty="0" smtClean="0"/>
          </a:p>
          <a:p>
            <a:r>
              <a:rPr lang="en-US" dirty="0">
                <a:hlinkClick r:id="rId8"/>
              </a:rPr>
              <a:t>http://</a:t>
            </a:r>
            <a:r>
              <a:rPr lang="en-US" dirty="0" smtClean="0">
                <a:hlinkClick r:id="rId8"/>
              </a:rPr>
              <a:t>moyapobeda.ru/zhizn-detej-vo-vremya-velikoj-otechestvennoj-vojny.html#post/0</a:t>
            </a:r>
            <a:endParaRPr lang="ru-RU" dirty="0" smtClean="0"/>
          </a:p>
          <a:p>
            <a:endParaRPr lang="ru-RU" dirty="0" smtClean="0"/>
          </a:p>
          <a:p>
            <a:endParaRPr lang="ru-RU" dirty="0" smtClean="0"/>
          </a:p>
          <a:p>
            <a:endParaRPr lang="ru-RU" dirty="0"/>
          </a:p>
        </p:txBody>
      </p:sp>
    </p:spTree>
    <p:extLst>
      <p:ext uri="{BB962C8B-B14F-4D97-AF65-F5344CB8AC3E}">
        <p14:creationId xmlns:p14="http://schemas.microsoft.com/office/powerpoint/2010/main" val="2866206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2016690" y="125259"/>
            <a:ext cx="8830850" cy="749371"/>
          </a:xfrm>
        </p:spPr>
        <p:txBody>
          <a:bodyPr>
            <a:normAutofit/>
          </a:bodyPr>
          <a:lstStyle/>
          <a:p>
            <a:endParaRPr lang="ru-RU" dirty="0"/>
          </a:p>
        </p:txBody>
      </p:sp>
      <p:sp>
        <p:nvSpPr>
          <p:cNvPr id="3" name="Объект 2"/>
          <p:cNvSpPr>
            <a:spLocks noGrp="1"/>
          </p:cNvSpPr>
          <p:nvPr>
            <p:ph idx="1"/>
          </p:nvPr>
        </p:nvSpPr>
        <p:spPr>
          <a:xfrm>
            <a:off x="1788362" y="874630"/>
            <a:ext cx="9287505" cy="5332831"/>
          </a:xfrm>
        </p:spPr>
        <p:txBody>
          <a:bodyPr>
            <a:normAutofit fontScale="92500"/>
          </a:bodyPr>
          <a:lstStyle/>
          <a:p>
            <a:r>
              <a:rPr lang="ru-RU" sz="2400" dirty="0">
                <a:solidFill>
                  <a:srgbClr val="000000"/>
                </a:solidFill>
                <a:latin typeface="Times New Roman" panose="02020603050405020304" pitchFamily="18" charset="0"/>
                <a:cs typeface="Times New Roman" panose="02020603050405020304" pitchFamily="18" charset="0"/>
              </a:rPr>
              <a:t>К концу 1930-х годов резко обострилась международная обстановка. Противоречия между ведущими капиталистическими державами, приведшие к Первой мировой войне, не только сохранились, но и значительно усилились. С образованием СССР эти противоречия получили новую, классово-идеологическую </a:t>
            </a:r>
            <a:r>
              <a:rPr lang="ru-RU" sz="2400" dirty="0" smtClean="0">
                <a:solidFill>
                  <a:srgbClr val="000000"/>
                </a:solidFill>
                <a:latin typeface="Times New Roman" panose="02020603050405020304" pitchFamily="18" charset="0"/>
                <a:cs typeface="Times New Roman" panose="02020603050405020304" pitchFamily="18" charset="0"/>
              </a:rPr>
              <a:t>окраску</a:t>
            </a:r>
            <a:r>
              <a:rPr lang="ru-RU" sz="2400" dirty="0">
                <a:solidFill>
                  <a:srgbClr val="000000"/>
                </a:solidFill>
                <a:latin typeface="Times New Roman" panose="02020603050405020304" pitchFamily="18" charset="0"/>
                <a:cs typeface="Times New Roman" panose="02020603050405020304" pitchFamily="18" charset="0"/>
              </a:rPr>
              <a:t>. </a:t>
            </a:r>
            <a:endParaRPr lang="ru-RU" sz="2400" dirty="0" smtClean="0">
              <a:solidFill>
                <a:srgbClr val="000000"/>
              </a:solidFill>
              <a:latin typeface="Times New Roman" panose="02020603050405020304" pitchFamily="18" charset="0"/>
              <a:cs typeface="Times New Roman" panose="02020603050405020304" pitchFamily="18" charset="0"/>
            </a:endParaRPr>
          </a:p>
          <a:p>
            <a:r>
              <a:rPr lang="ru-RU" sz="2400" dirty="0">
                <a:solidFill>
                  <a:srgbClr val="000000"/>
                </a:solidFill>
                <a:latin typeface="Times New Roman" panose="02020603050405020304" pitchFamily="18" charset="0"/>
                <a:cs typeface="Times New Roman" panose="02020603050405020304" pitchFamily="18" charset="0"/>
              </a:rPr>
              <a:t>Катализатором новой глобальной войны стал экономический кризис, который с 1929 года охватил ведущие страны мира. Начинается гонка вооружений, возникают очаги будущей мировой войны. В 1933 году в Германии к власти приходит нацистская партия. Фактически это означало открытую подготовку Германии к новой войне. Тем более что новое политическое руководство этой страны не скрывало своих реваншистских планов и целей. Гитлеровское руководство взяло курс на установление господства Германии на европейском континенте и на мировой арене. Одной из важнейших целей Германии являлся захват и уничтожение СССР. </a:t>
            </a: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044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1468" y="361064"/>
            <a:ext cx="8911687" cy="1280890"/>
          </a:xfrm>
        </p:spPr>
        <p:txBody>
          <a:bodyPr/>
          <a:lstStyle/>
          <a:p>
            <a:r>
              <a:rPr lang="ru-RU" dirty="0" smtClean="0"/>
              <a:t>Начало войны</a:t>
            </a:r>
            <a:endParaRPr lang="ru-RU" dirty="0"/>
          </a:p>
        </p:txBody>
      </p:sp>
      <p:sp>
        <p:nvSpPr>
          <p:cNvPr id="3" name="Объект 2"/>
          <p:cNvSpPr>
            <a:spLocks noGrp="1"/>
          </p:cNvSpPr>
          <p:nvPr>
            <p:ph idx="1"/>
          </p:nvPr>
        </p:nvSpPr>
        <p:spPr>
          <a:xfrm>
            <a:off x="1887755" y="1219200"/>
            <a:ext cx="8915400" cy="3777622"/>
          </a:xfrm>
        </p:spPr>
        <p:txBody>
          <a:bodyPr>
            <a:normAutofit fontScale="92500"/>
          </a:bodyPr>
          <a:lstStyle/>
          <a:p>
            <a:r>
              <a:rPr lang="ru-RU" dirty="0"/>
              <a:t> </a:t>
            </a:r>
            <a:r>
              <a:rPr lang="ru-RU" sz="2200" dirty="0">
                <a:latin typeface="Times New Roman" panose="02020603050405020304" pitchFamily="18" charset="0"/>
                <a:cs typeface="Times New Roman" panose="02020603050405020304" pitchFamily="18" charset="0"/>
              </a:rPr>
              <a:t>На рассвете 22 июня 1941 г. германская армия всей своей мощью обрушилась на советскую землю. Открыли огонь тысячи артиллерийских орудий. Авиация атаковала аэродромы, военные гарнизоны, узлы связи, командные пункты Красной Армии, крупнейшие промышленные объекты Украины, Белоруссии, Прибалтики. Началась Великая Отечественная война советского народа, продолжавшаяся 1418 дней и ночей</a:t>
            </a:r>
            <a:r>
              <a:rPr lang="ru-RU" sz="2200" dirty="0" smtClean="0">
                <a:latin typeface="Times New Roman" panose="02020603050405020304" pitchFamily="18" charset="0"/>
                <a:cs typeface="Times New Roman" panose="02020603050405020304" pitchFamily="18" charset="0"/>
              </a:rPr>
              <a:t>.</a:t>
            </a:r>
          </a:p>
          <a:p>
            <a:r>
              <a:rPr lang="ru-RU" sz="2200" dirty="0">
                <a:latin typeface="Times New Roman" panose="02020603050405020304" pitchFamily="18" charset="0"/>
                <a:cs typeface="Times New Roman" panose="02020603050405020304" pitchFamily="18" charset="0"/>
              </a:rPr>
              <a:t> 22 июня в смертельной схватке столкнулись две крупнейшие к тому времени военные силы. Германия и выступившие на ее стороне Италия, Финляндия, Венгрия, Румыния, Словакия имели 190 дивизий против 170 советских. Численность противостоящих войск с обеих сторон была примерно равной и составляла в общей сложности около 6 млн. человек.</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850" y="4831220"/>
            <a:ext cx="2805309" cy="1870206"/>
          </a:xfrm>
          <a:prstGeom prst="rect">
            <a:avLst/>
          </a:prstGeom>
        </p:spPr>
      </p:pic>
    </p:spTree>
    <p:extLst>
      <p:ext uri="{BB962C8B-B14F-4D97-AF65-F5344CB8AC3E}">
        <p14:creationId xmlns:p14="http://schemas.microsoft.com/office/powerpoint/2010/main" val="97178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9491" y="1467003"/>
            <a:ext cx="8911687" cy="1280890"/>
          </a:xfrm>
        </p:spPr>
        <p:txBody>
          <a:bodyPr/>
          <a:lstStyle/>
          <a:p>
            <a:r>
              <a:rPr lang="ru-RU" dirty="0" smtClean="0"/>
              <a:t>Как поменялась жизнь людей во время Великой Отечественной войны</a:t>
            </a:r>
            <a:endParaRPr lang="ru-RU" dirty="0"/>
          </a:p>
        </p:txBody>
      </p:sp>
      <p:sp>
        <p:nvSpPr>
          <p:cNvPr id="3" name="Объект 2"/>
          <p:cNvSpPr>
            <a:spLocks noGrp="1"/>
          </p:cNvSpPr>
          <p:nvPr>
            <p:ph idx="1"/>
          </p:nvPr>
        </p:nvSpPr>
        <p:spPr>
          <a:xfrm>
            <a:off x="1311557" y="3083491"/>
            <a:ext cx="8915400" cy="3777622"/>
          </a:xfrm>
        </p:spPr>
        <p:txBody>
          <a:bodyPr>
            <a:normAutofit fontScale="92500" lnSpcReduction="10000"/>
          </a:bodyPr>
          <a:lstStyle/>
          <a:p>
            <a:r>
              <a:rPr lang="ru-RU" sz="2200" dirty="0">
                <a:latin typeface="Times New Roman" panose="02020603050405020304" pitchFamily="18" charset="0"/>
                <a:cs typeface="Times New Roman" panose="02020603050405020304" pitchFamily="18" charset="0"/>
              </a:rPr>
              <a:t>Вторая мировая война стала наиболее масштабной в </a:t>
            </a:r>
            <a:r>
              <a:rPr lang="ru-RU" sz="2200" dirty="0" err="1">
                <a:latin typeface="Times New Roman" panose="02020603050405020304" pitchFamily="18" charset="0"/>
                <a:cs typeface="Times New Roman" panose="02020603050405020304" pitchFamily="18" charset="0"/>
              </a:rPr>
              <a:t>историичеловечества</a:t>
            </a:r>
            <a:r>
              <a:rPr lang="ru-RU" sz="2200" dirty="0">
                <a:latin typeface="Times New Roman" panose="02020603050405020304" pitchFamily="18" charset="0"/>
                <a:cs typeface="Times New Roman" panose="02020603050405020304" pitchFamily="18" charset="0"/>
              </a:rPr>
              <a:t>. Она унесла множество жизней как на линии огня, так и за пределами театра военных действий. Но на фронте жизнь граничила со смертью сильнее всего. </a:t>
            </a:r>
            <a:endParaRPr lang="ru-RU" sz="2200" dirty="0" smtClean="0">
              <a:latin typeface="Times New Roman" panose="02020603050405020304" pitchFamily="18" charset="0"/>
              <a:cs typeface="Times New Roman" panose="02020603050405020304" pitchFamily="18" charset="0"/>
            </a:endParaRPr>
          </a:p>
          <a:p>
            <a:r>
              <a:rPr lang="ru-RU" sz="2200" dirty="0">
                <a:latin typeface="Times New Roman" panose="02020603050405020304" pitchFamily="18" charset="0"/>
                <a:cs typeface="Times New Roman" panose="02020603050405020304" pitchFamily="18" charset="0"/>
              </a:rPr>
              <a:t>Какое бы ни было качественное современное вооружение, всегда был шанс попасть под шальную пулю или погибнуть от взрывной волны. Что уж говорить о наспех собранных частях в начале войны, когда автомат давался на трех человек, и приходилось ждать смерти товарищей, чтобы вооружиться. Спали в землянках и блиндажах, питались там же или на свежем воздухе, немного вдали от боевых действий. Конечно, тыл располагался рядом. Но госпитали и расположение частей казались уже совершенно другим миром.</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4457" y="131914"/>
            <a:ext cx="3063159" cy="1998981"/>
          </a:xfrm>
          <a:prstGeom prst="rect">
            <a:avLst/>
          </a:prstGeom>
        </p:spPr>
      </p:pic>
    </p:spTree>
    <p:extLst>
      <p:ext uri="{BB962C8B-B14F-4D97-AF65-F5344CB8AC3E}">
        <p14:creationId xmlns:p14="http://schemas.microsoft.com/office/powerpoint/2010/main" val="24399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Работа в тылу</a:t>
            </a:r>
            <a:br>
              <a:rPr lang="ru-RU" dirty="0" smtClean="0"/>
            </a:br>
            <a:endParaRPr lang="ru-RU" dirty="0"/>
          </a:p>
        </p:txBody>
      </p:sp>
      <p:sp>
        <p:nvSpPr>
          <p:cNvPr id="3" name="Объект 2"/>
          <p:cNvSpPr>
            <a:spLocks noGrp="1"/>
          </p:cNvSpPr>
          <p:nvPr>
            <p:ph idx="1"/>
          </p:nvPr>
        </p:nvSpPr>
        <p:spPr>
          <a:xfrm>
            <a:off x="1862703" y="1682663"/>
            <a:ext cx="8915400" cy="3777622"/>
          </a:xfrm>
        </p:spPr>
        <p:txBody>
          <a:bodyPr>
            <a:normAutofit/>
          </a:bodyPr>
          <a:lstStyle/>
          <a:p>
            <a:r>
              <a:rPr lang="ru-RU" sz="2200" dirty="0">
                <a:latin typeface="Times New Roman" panose="02020603050405020304" pitchFamily="18" charset="0"/>
                <a:cs typeface="Times New Roman" panose="02020603050405020304" pitchFamily="18" charset="0"/>
              </a:rPr>
              <a:t>Жизнь была крайне сложная. Женщины и дети выполняли на заводах тяжелую работу. Трудиться приходилось по 14 и более часов. Еды не хватало, многие крестьяне воевали, поэтому кормить страну было некому.</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1082" y="2786370"/>
            <a:ext cx="2970276" cy="3821110"/>
          </a:xfrm>
          <a:prstGeom prst="rect">
            <a:avLst/>
          </a:prstGeom>
        </p:spPr>
      </p:pic>
    </p:spTree>
    <p:extLst>
      <p:ext uri="{BB962C8B-B14F-4D97-AF65-F5344CB8AC3E}">
        <p14:creationId xmlns:p14="http://schemas.microsoft.com/office/powerpoint/2010/main" val="573292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2848" y="1178592"/>
            <a:ext cx="8911687" cy="1280890"/>
          </a:xfrm>
        </p:spPr>
        <p:txBody>
          <a:bodyPr/>
          <a:lstStyle/>
          <a:p>
            <a:r>
              <a:rPr lang="ru-RU" dirty="0" smtClean="0"/>
              <a:t>Жизнь на оккупированных территориях</a:t>
            </a:r>
            <a:endParaRPr lang="ru-RU" dirty="0"/>
          </a:p>
        </p:txBody>
      </p:sp>
      <p:sp>
        <p:nvSpPr>
          <p:cNvPr id="3" name="Объект 2"/>
          <p:cNvSpPr>
            <a:spLocks noGrp="1"/>
          </p:cNvSpPr>
          <p:nvPr>
            <p:ph idx="1"/>
          </p:nvPr>
        </p:nvSpPr>
        <p:spPr>
          <a:xfrm>
            <a:off x="1061035" y="2593932"/>
            <a:ext cx="8915400" cy="3777622"/>
          </a:xfrm>
        </p:spPr>
        <p:txBody>
          <a:bodyPr>
            <a:normAutofit lnSpcReduction="10000"/>
          </a:bodyPr>
          <a:lstStyle/>
          <a:p>
            <a:r>
              <a:rPr lang="ru-RU" sz="2200" dirty="0">
                <a:latin typeface="Times New Roman" panose="02020603050405020304" pitchFamily="18" charset="0"/>
                <a:cs typeface="Times New Roman" panose="02020603050405020304" pitchFamily="18" charset="0"/>
              </a:rPr>
              <a:t>Здесь было совсем невыносимо. Вероятность оказаться застреленным без всякой внятной причины была велика. Конечно, можно было приспособиться к законам оккупантов и сносно вести свое хозяйство – делиться с оккупантами, чем попросят, и они не будут трогать. Но все зависело от человеческих качеств тех или иных солдат и офицеров. С обеих сторон всегда имеются простые люди. Также всегда имеются подонки, которых и людьми назвать сложно. Иногда местных жителей особо не трогали. Конечно, занимали лучшие избы в деревнях, забирали продовольствие, но людей не мучили. Временами же некоторые захватчики расстреливали потехи ради стариков и детей, насиловали женщин, сжигали дома с живыми людьми.</a:t>
            </a:r>
          </a:p>
          <a:p>
            <a:endParaRPr lang="ru-RU" sz="2200" dirty="0">
              <a:latin typeface="Times New Roman" panose="02020603050405020304" pitchFamily="18" charset="0"/>
              <a:cs typeface="Times New Roman" panose="02020603050405020304" pitchFamily="18" charset="0"/>
            </a:endParaRPr>
          </a:p>
          <a:p>
            <a:endParaRPr lang="ru-RU" sz="2200" dirty="0">
              <a:latin typeface="Times New Roman" panose="02020603050405020304" pitchFamily="18" charset="0"/>
              <a:cs typeface="Times New Roman" panose="02020603050405020304" pitchFamily="18" charset="0"/>
            </a:endParaRPr>
          </a:p>
          <a:p>
            <a:endParaRPr lang="ru-RU" sz="2200" dirty="0">
              <a:latin typeface="Times New Roman" panose="02020603050405020304" pitchFamily="18" charset="0"/>
              <a:cs typeface="Times New Roman" panose="02020603050405020304" pitchFamily="18" charset="0"/>
            </a:endParaRPr>
          </a:p>
          <a:p>
            <a:endParaRPr lang="ru-RU" sz="2200" dirty="0">
              <a:latin typeface="Times New Roman" panose="02020603050405020304" pitchFamily="18" charset="0"/>
              <a:cs typeface="Times New Roman" panose="02020603050405020304" pitchFamily="18" charset="0"/>
            </a:endParaRPr>
          </a:p>
          <a:p>
            <a:endParaRPr lang="ru-RU" sz="22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4131" y="67400"/>
            <a:ext cx="3517601" cy="2392081"/>
          </a:xfrm>
          <a:prstGeom prst="rect">
            <a:avLst/>
          </a:prstGeom>
        </p:spPr>
      </p:pic>
    </p:spTree>
    <p:extLst>
      <p:ext uri="{BB962C8B-B14F-4D97-AF65-F5344CB8AC3E}">
        <p14:creationId xmlns:p14="http://schemas.microsoft.com/office/powerpoint/2010/main" val="2075011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9864" y="198225"/>
            <a:ext cx="8911687" cy="1280890"/>
          </a:xfrm>
        </p:spPr>
        <p:txBody>
          <a:bodyPr/>
          <a:lstStyle/>
          <a:p>
            <a:r>
              <a:rPr lang="ru-RU" dirty="0" smtClean="0"/>
              <a:t>Блокада Ленинграда</a:t>
            </a:r>
            <a:endParaRPr lang="ru-RU" dirty="0"/>
          </a:p>
        </p:txBody>
      </p:sp>
      <p:sp>
        <p:nvSpPr>
          <p:cNvPr id="3" name="Объект 2"/>
          <p:cNvSpPr>
            <a:spLocks noGrp="1"/>
          </p:cNvSpPr>
          <p:nvPr>
            <p:ph idx="1"/>
          </p:nvPr>
        </p:nvSpPr>
        <p:spPr>
          <a:xfrm>
            <a:off x="1411765" y="1118991"/>
            <a:ext cx="8915400" cy="3777622"/>
          </a:xfrm>
        </p:spPr>
        <p:txBody>
          <a:bodyPr>
            <a:noAutofit/>
          </a:bodyPr>
          <a:lstStyle/>
          <a:p>
            <a:r>
              <a:rPr lang="ru-RU" sz="2200" dirty="0">
                <a:solidFill>
                  <a:schemeClr val="tx1"/>
                </a:solidFill>
                <a:latin typeface="Times New Roman" panose="02020603050405020304" pitchFamily="18" charset="0"/>
                <a:cs typeface="Times New Roman" panose="02020603050405020304" pitchFamily="18" charset="0"/>
              </a:rPr>
              <a:t>Блокада Ленинграда проводилась в Великую Отечественную войну германскими войсками с целью овладеть городом и уничтожить его. В ходе Ленинградской битвы германские войска прорвались через ст. Мга, заняли 8 сентября 1941 Шлиссельбург и отрезали Ленинград от всей страны с суши. Началась блокада города, длившаяся 871 день, сообщение с Ленинградом поддерживалось только по Ладожскому озеру и по воздуху. В 1941–42 сов. войска неоднократно предпринимали попытки прорвать кольцо блокады, но смогли это сделать только в январе 1943. В феврале в Ленинград пошли поезда с продовольствием, боеприпасами, сырьём. В ходе </a:t>
            </a:r>
            <a:r>
              <a:rPr lang="ru-RU" sz="2200" dirty="0" err="1">
                <a:solidFill>
                  <a:schemeClr val="tx1"/>
                </a:solidFill>
                <a:latin typeface="Times New Roman" panose="02020603050405020304" pitchFamily="18" charset="0"/>
                <a:cs typeface="Times New Roman" panose="02020603050405020304" pitchFamily="18" charset="0"/>
              </a:rPr>
              <a:t>Ленинградско</a:t>
            </a:r>
            <a:r>
              <a:rPr lang="ru-RU" sz="2200" dirty="0">
                <a:solidFill>
                  <a:schemeClr val="tx1"/>
                </a:solidFill>
                <a:latin typeface="Times New Roman" panose="02020603050405020304" pitchFamily="18" charset="0"/>
                <a:cs typeface="Times New Roman" panose="02020603050405020304" pitchFamily="18" charset="0"/>
              </a:rPr>
              <a:t>-Новгородской операции 1944 блокада была снята полностью, прекратились артобстрелы. Планы германского командования уничтожить Ленинград, вынудить оборонявшиеся советские войска к капитуляции потерпели </a:t>
            </a:r>
            <a:r>
              <a:rPr lang="ru-RU" sz="2200" dirty="0" smtClean="0">
                <a:solidFill>
                  <a:schemeClr val="tx1"/>
                </a:solidFill>
                <a:latin typeface="Times New Roman" panose="02020603050405020304" pitchFamily="18" charset="0"/>
                <a:cs typeface="Times New Roman" panose="02020603050405020304" pitchFamily="18" charset="0"/>
              </a:rPr>
              <a:t>провал</a:t>
            </a:r>
            <a:r>
              <a:rPr lang="ru-RU" sz="22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89885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8109" y="389247"/>
            <a:ext cx="8911687" cy="1280890"/>
          </a:xfrm>
        </p:spPr>
        <p:txBody>
          <a:bodyPr/>
          <a:lstStyle/>
          <a:p>
            <a:r>
              <a:rPr lang="ru-RU" dirty="0" smtClean="0"/>
              <a:t>Неудачи Красной армии </a:t>
            </a:r>
            <a:endParaRPr lang="ru-RU" dirty="0"/>
          </a:p>
        </p:txBody>
      </p:sp>
      <p:sp>
        <p:nvSpPr>
          <p:cNvPr id="3" name="Объект 2"/>
          <p:cNvSpPr>
            <a:spLocks noGrp="1"/>
          </p:cNvSpPr>
          <p:nvPr>
            <p:ph idx="1"/>
          </p:nvPr>
        </p:nvSpPr>
        <p:spPr>
          <a:xfrm>
            <a:off x="1474396" y="1670137"/>
            <a:ext cx="8915400" cy="3777622"/>
          </a:xfrm>
        </p:spPr>
        <p:txBody>
          <a:bodyPr>
            <a:noAutofit/>
          </a:bodyPr>
          <a:lstStyle/>
          <a:p>
            <a:r>
              <a:rPr lang="ru-RU" sz="2200" dirty="0">
                <a:latin typeface="Times New Roman" panose="02020603050405020304" pitchFamily="18" charset="0"/>
                <a:cs typeface="Times New Roman" panose="02020603050405020304" pitchFamily="18" charset="0"/>
              </a:rPr>
              <a:t>Внезапность и мощь удара Германии были настолько велики, что уже через три недели оказались оккупированы Литва, Латвия, Белоруссия, значительная часть Украины, Молдавии и Эстонии. Враг продвинулся в глубь советской земли на 350-600 км. За короткий срок Красная Армия потеряла более 100 дивизий (три пятых всех войск западных приграничных округов). Были уничтожены или захвачены противником более 20 тыс. орудий и минометов, 3,5 тыс. самолетов (из них 1200 были уничтожены прямо на аэродромах в первый день войны), 6 тыс. танков, более половины складов материально-технического обеспечения. Основные силы войск Западного фронта оказались в окружении. Фактически в первые недели войны оказались разгромлены все силы "первого эшелона" Красной Армии. Казалось, военная катастрофа СССР неминуема.</a:t>
            </a:r>
          </a:p>
        </p:txBody>
      </p:sp>
    </p:spTree>
    <p:extLst>
      <p:ext uri="{BB962C8B-B14F-4D97-AF65-F5344CB8AC3E}">
        <p14:creationId xmlns:p14="http://schemas.microsoft.com/office/powerpoint/2010/main" val="3621578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5874" y="586532"/>
            <a:ext cx="8911687" cy="1280890"/>
          </a:xfrm>
        </p:spPr>
        <p:txBody>
          <a:bodyPr/>
          <a:lstStyle/>
          <a:p>
            <a:r>
              <a:rPr lang="ru-RU" dirty="0" smtClean="0"/>
              <a:t>Жизнь детей в войну</a:t>
            </a:r>
            <a:endParaRPr lang="ru-RU" dirty="0"/>
          </a:p>
        </p:txBody>
      </p:sp>
      <p:sp>
        <p:nvSpPr>
          <p:cNvPr id="3" name="Объект 2"/>
          <p:cNvSpPr>
            <a:spLocks noGrp="1"/>
          </p:cNvSpPr>
          <p:nvPr>
            <p:ph idx="1"/>
          </p:nvPr>
        </p:nvSpPr>
        <p:spPr>
          <a:xfrm>
            <a:off x="1537027" y="1632558"/>
            <a:ext cx="8915400" cy="3777622"/>
          </a:xfrm>
        </p:spPr>
        <p:txBody>
          <a:bodyPr>
            <a:normAutofit/>
          </a:bodyPr>
          <a:lstStyle/>
          <a:p>
            <a:r>
              <a:rPr lang="ru-RU" sz="2200" dirty="0">
                <a:latin typeface="Times New Roman" panose="02020603050405020304" pitchFamily="18" charset="0"/>
                <a:cs typeface="Times New Roman" panose="02020603050405020304" pitchFamily="18" charset="0"/>
              </a:rPr>
              <a:t>По сей день помнят солдат, защищавших нашу Родину от врагов. Заставшими эти жестокие времена были дети, родившиеся в 1927 году по 1941 год и в последующие годы войны. Это — дети войны. Они пережили всё: голод, смерти близких, непосильный труд, разруху, дети не знали что такое душистое мыло, сахар, удобная новая одежда, обувь. Все они уже давно старики и учат молодое поколение дорожить всем, что у них есть.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5218" y="3844634"/>
            <a:ext cx="3888310" cy="2899568"/>
          </a:xfrm>
          <a:prstGeom prst="rect">
            <a:avLst/>
          </a:prstGeom>
        </p:spPr>
      </p:pic>
    </p:spTree>
    <p:extLst>
      <p:ext uri="{BB962C8B-B14F-4D97-AF65-F5344CB8AC3E}">
        <p14:creationId xmlns:p14="http://schemas.microsoft.com/office/powerpoint/2010/main" val="3772204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84</TotalTime>
  <Words>944</Words>
  <Application>Microsoft Office PowerPoint</Application>
  <PresentationFormat>Широкоэкранный</PresentationFormat>
  <Paragraphs>33</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Century Gothic</vt:lpstr>
      <vt:lpstr>Times New Roman</vt:lpstr>
      <vt:lpstr>Wingdings 3</vt:lpstr>
      <vt:lpstr>Легкий дым</vt:lpstr>
      <vt:lpstr>Героические страницы истории России </vt:lpstr>
      <vt:lpstr>Презентация PowerPoint</vt:lpstr>
      <vt:lpstr>Начало войны</vt:lpstr>
      <vt:lpstr>Как поменялась жизнь людей во время Великой Отечественной войны</vt:lpstr>
      <vt:lpstr>Работа в тылу </vt:lpstr>
      <vt:lpstr>Жизнь на оккупированных территориях</vt:lpstr>
      <vt:lpstr>Блокада Ленинграда</vt:lpstr>
      <vt:lpstr>Неудачи Красной армии </vt:lpstr>
      <vt:lpstr>Жизнь детей в войну</vt:lpstr>
      <vt:lpstr>Презентация PowerPoint</vt:lpstr>
      <vt:lpstr>Источники</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Героические страницы истории России</dc:title>
  <dc:creator>Космонавтов 10</dc:creator>
  <cp:lastModifiedBy>Космонавтов 10</cp:lastModifiedBy>
  <cp:revision>8</cp:revision>
  <dcterms:created xsi:type="dcterms:W3CDTF">2020-04-11T14:27:49Z</dcterms:created>
  <dcterms:modified xsi:type="dcterms:W3CDTF">2020-04-11T15:52:22Z</dcterms:modified>
</cp:coreProperties>
</file>